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308" r:id="rId4"/>
    <p:sldId id="260" r:id="rId5"/>
    <p:sldId id="304" r:id="rId6"/>
    <p:sldId id="261" r:id="rId7"/>
    <p:sldId id="262" r:id="rId8"/>
    <p:sldId id="263" r:id="rId9"/>
    <p:sldId id="305" r:id="rId10"/>
    <p:sldId id="264" r:id="rId11"/>
    <p:sldId id="265" r:id="rId12"/>
    <p:sldId id="306" r:id="rId13"/>
    <p:sldId id="309" r:id="rId14"/>
    <p:sldId id="3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FC9A8-4652-4C99-9885-E4D98D5468A4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65722-5646-45C2-9980-27D8F907B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Kopfzeilenplatzhalt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BioFresh Kick-off meeting</a:t>
            </a:r>
          </a:p>
        </p:txBody>
      </p:sp>
      <p:sp>
        <p:nvSpPr>
          <p:cNvPr id="23557" name="Datumsplatzhalt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23.02.2010</a:t>
            </a:r>
          </a:p>
        </p:txBody>
      </p:sp>
      <p:sp>
        <p:nvSpPr>
          <p:cNvPr id="23558" name="Fußzeilenplatzhalt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 smtClean="0"/>
              <a:t>GWSP-IPO Konrad Vielhauer</a:t>
            </a:r>
          </a:p>
        </p:txBody>
      </p:sp>
      <p:sp>
        <p:nvSpPr>
          <p:cNvPr id="23559" name="Foliennummernplatzhalt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8FFE0-5469-4ED0-810D-7044877968CA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9BAB-D8FC-4CF3-902F-7FDFDBD1BE43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0AFF-EB72-490B-82C7-85A33C1A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0881" y="1676400"/>
            <a:ext cx="54743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Earth Observations and Sustainable</a:t>
            </a:r>
          </a:p>
          <a:p>
            <a:pPr algn="ctr"/>
            <a:r>
              <a:rPr lang="en-US" sz="2800" b="1" dirty="0" smtClean="0"/>
              <a:t> Development Goals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4495800"/>
            <a:ext cx="1700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Rick </a:t>
            </a:r>
            <a:r>
              <a:rPr lang="en-US" dirty="0" err="1" smtClean="0"/>
              <a:t>Lawford</a:t>
            </a:r>
            <a:endParaRPr lang="en-US" dirty="0" smtClean="0"/>
          </a:p>
          <a:p>
            <a:pPr algn="ctr"/>
            <a:r>
              <a:rPr lang="en-US" dirty="0" smtClean="0"/>
              <a:t>August 28,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837697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Q5. What will be the main challenges in reconciling the data and information needs</a:t>
            </a:r>
          </a:p>
          <a:p>
            <a:r>
              <a:rPr lang="en-US" dirty="0" smtClean="0"/>
              <a:t> from the natural and socio-economic systems to ensure comparable concrete,</a:t>
            </a:r>
          </a:p>
          <a:p>
            <a:r>
              <a:rPr lang="en-US" dirty="0" smtClean="0"/>
              <a:t> quantifiable and time bound goals, targets and indicators? </a:t>
            </a:r>
          </a:p>
          <a:p>
            <a:endParaRPr lang="en-US" dirty="0" smtClean="0"/>
          </a:p>
          <a:p>
            <a:r>
              <a:rPr lang="en-US" dirty="0" smtClean="0"/>
              <a:t>The main challenges:</a:t>
            </a:r>
          </a:p>
          <a:p>
            <a:r>
              <a:rPr lang="en-US" dirty="0" smtClean="0"/>
              <a:t>Observations will not be at the same scale or at the same times.  For example, </a:t>
            </a:r>
          </a:p>
          <a:p>
            <a:r>
              <a:rPr lang="en-US" dirty="0" smtClean="0"/>
              <a:t>Census data may be available every five years.  It is difficult to integrate this</a:t>
            </a:r>
          </a:p>
          <a:p>
            <a:r>
              <a:rPr lang="en-US" dirty="0" smtClean="0"/>
              <a:t>information with five years of daily observations of temperature (for example)</a:t>
            </a:r>
          </a:p>
          <a:p>
            <a:r>
              <a:rPr lang="en-US" dirty="0" smtClean="0"/>
              <a:t>because the one value is an integrated value while the other captures all the</a:t>
            </a:r>
          </a:p>
          <a:p>
            <a:r>
              <a:rPr lang="en-US" dirty="0" smtClean="0"/>
              <a:t>variability over the five years.</a:t>
            </a:r>
          </a:p>
          <a:p>
            <a:r>
              <a:rPr lang="en-US" dirty="0" smtClean="0"/>
              <a:t>In the case of physical variables the relationships are quite well known or at</a:t>
            </a:r>
          </a:p>
          <a:p>
            <a:r>
              <a:rPr lang="en-US" dirty="0" smtClean="0"/>
              <a:t>least the laws that govern those relationships are well known.  In the case of</a:t>
            </a:r>
          </a:p>
          <a:p>
            <a:r>
              <a:rPr lang="en-US" dirty="0" smtClean="0"/>
              <a:t>socio-economic data it is necessary to separate the random connections from</a:t>
            </a:r>
          </a:p>
          <a:p>
            <a:r>
              <a:rPr lang="en-US" dirty="0" smtClean="0"/>
              <a:t>the causal ones so modeling can take place.</a:t>
            </a:r>
          </a:p>
          <a:p>
            <a:endParaRPr lang="en-US" dirty="0" smtClean="0"/>
          </a:p>
          <a:p>
            <a:r>
              <a:rPr lang="en-US" dirty="0" smtClean="0"/>
              <a:t>Although environmental indicators have been available for many years they have not</a:t>
            </a:r>
          </a:p>
          <a:p>
            <a:r>
              <a:rPr lang="en-US" dirty="0" smtClean="0"/>
              <a:t>been widely used because of the difficulty of getting information from </a:t>
            </a:r>
          </a:p>
          <a:p>
            <a:r>
              <a:rPr lang="en-US" dirty="0" smtClean="0"/>
              <a:t>developing countries.  </a:t>
            </a:r>
            <a:r>
              <a:rPr lang="en-US" dirty="0" smtClean="0"/>
              <a:t>Satellite </a:t>
            </a:r>
            <a:r>
              <a:rPr lang="en-US" dirty="0" smtClean="0"/>
              <a:t>observations (combined with models) are giving us</a:t>
            </a:r>
          </a:p>
          <a:p>
            <a:r>
              <a:rPr lang="en-US" dirty="0" smtClean="0"/>
              <a:t>tools for addressing these problems.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61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Q6. What will be the main steps for the scientific community to take in order to</a:t>
            </a:r>
          </a:p>
          <a:p>
            <a:r>
              <a:rPr lang="en-US" dirty="0" smtClean="0"/>
              <a:t> contribute to the post-2015 development framework process initiated by the UN?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82322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steps could  be: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To hold a workshop/conference with the development community</a:t>
            </a:r>
          </a:p>
          <a:p>
            <a:pPr marL="342900" indent="-342900"/>
            <a:r>
              <a:rPr lang="en-US" dirty="0" smtClean="0"/>
              <a:t> to discuss their needs for indices and to demonstrate our ability to produce indices</a:t>
            </a:r>
          </a:p>
          <a:p>
            <a:pPr marL="342900" indent="-342900"/>
            <a:r>
              <a:rPr lang="en-US" dirty="0" smtClean="0"/>
              <a:t>in areas such as climate trends, biodiversity and water status monitoring.</a:t>
            </a:r>
          </a:p>
          <a:p>
            <a:endParaRPr lang="en-US" dirty="0" smtClean="0"/>
          </a:p>
          <a:p>
            <a:pPr marL="342900" indent="-342900"/>
            <a:r>
              <a:rPr lang="en-US" dirty="0" smtClean="0"/>
              <a:t>2) To launch the preparation of a highly visible white paper on the ways in which we</a:t>
            </a:r>
          </a:p>
          <a:p>
            <a:pPr marL="342900" indent="-342900"/>
            <a:r>
              <a:rPr lang="en-US" dirty="0" smtClean="0"/>
              <a:t>  can inform the process on the development of SD goals and indicators.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3) To ensure that some members of our community become members of the working </a:t>
            </a:r>
          </a:p>
          <a:p>
            <a:pPr marL="342900" indent="-342900"/>
            <a:r>
              <a:rPr lang="en-US" dirty="0" smtClean="0"/>
              <a:t>groups supporting the bodies that are developing the post-2015 goals.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4) To provide capacity building in countries so they will be able to understand the</a:t>
            </a:r>
          </a:p>
          <a:p>
            <a:pPr marL="342900" indent="-342900"/>
            <a:r>
              <a:rPr lang="en-US" dirty="0" smtClean="0"/>
              <a:t> EO data and the tools that will be developed to translate them into indices.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2971800"/>
            <a:ext cx="2362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 </a:t>
            </a:r>
            <a:r>
              <a:rPr lang="en-US" dirty="0" smtClean="0">
                <a:solidFill>
                  <a:schemeClr val="tx1"/>
                </a:solidFill>
              </a:rPr>
              <a:t>reports on the number of people who have reached the new goal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371600"/>
            <a:ext cx="426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04282" y="1487269"/>
            <a:ext cx="4388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Committee tallies the results from nations</a:t>
            </a:r>
          </a:p>
          <a:p>
            <a:r>
              <a:rPr lang="en-US" dirty="0" smtClean="0"/>
              <a:t>and decides if the goal has been met or not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4724400"/>
            <a:ext cx="3581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9517" y="4867870"/>
            <a:ext cx="3076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Nations invest in infrastructure</a:t>
            </a:r>
          </a:p>
          <a:p>
            <a:r>
              <a:rPr lang="en-US" dirty="0" smtClean="0"/>
              <a:t>And services so more people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2" idx="2"/>
          </p:cNvCxnSpPr>
          <p:nvPr/>
        </p:nvCxnSpPr>
        <p:spPr>
          <a:xfrm rot="5400000" flipH="1" flipV="1">
            <a:off x="4191000" y="43815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0"/>
            <a:endCxn id="3" idx="2"/>
          </p:cNvCxnSpPr>
          <p:nvPr/>
        </p:nvCxnSpPr>
        <p:spPr>
          <a:xfrm rot="5400000" flipH="1" flipV="1">
            <a:off x="4210050" y="2609850"/>
            <a:ext cx="685800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533400"/>
            <a:ext cx="6853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also need a shift in the way we evaluate progress: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6471"/>
            <a:ext cx="9144000" cy="104533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Example of an update on the Access to Water MDG.  Recently it has been announced that this goal has been achieved.</a:t>
            </a:r>
            <a:endParaRPr lang="en-US" sz="2800" dirty="0"/>
          </a:p>
        </p:txBody>
      </p:sp>
      <p:pic>
        <p:nvPicPr>
          <p:cNvPr id="95745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29823" cy="3935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192449" y="6248400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(Courtesy of </a:t>
            </a:r>
            <a:r>
              <a:rPr lang="en-US" dirty="0" err="1" smtClean="0"/>
              <a:t>Rifat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590800"/>
            <a:ext cx="2362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 </a:t>
            </a:r>
            <a:r>
              <a:rPr lang="en-US" dirty="0" smtClean="0">
                <a:solidFill>
                  <a:schemeClr val="tx1"/>
                </a:solidFill>
              </a:rPr>
              <a:t>reports on the number of people who have reached the new goal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762000"/>
            <a:ext cx="426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04282" y="838200"/>
            <a:ext cx="4388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Committee tallies the results from nations</a:t>
            </a:r>
          </a:p>
          <a:p>
            <a:r>
              <a:rPr lang="en-US" dirty="0" smtClean="0"/>
              <a:t>and decides if the goal has been met or not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95600" y="4724400"/>
            <a:ext cx="3581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9517" y="4867870"/>
            <a:ext cx="3291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Nations invest in infrastructure</a:t>
            </a:r>
          </a:p>
          <a:p>
            <a:r>
              <a:rPr lang="en-US" dirty="0" smtClean="0"/>
              <a:t>and services so more people can </a:t>
            </a:r>
          </a:p>
          <a:p>
            <a:r>
              <a:rPr lang="en-US" dirty="0" smtClean="0"/>
              <a:t>Have services or benefits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endCxn id="2" idx="2"/>
          </p:cNvCxnSpPr>
          <p:nvPr/>
        </p:nvCxnSpPr>
        <p:spPr>
          <a:xfrm rot="10800000">
            <a:off x="2857500" y="3657600"/>
            <a:ext cx="17145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0"/>
            <a:endCxn id="3" idx="2"/>
          </p:cNvCxnSpPr>
          <p:nvPr/>
        </p:nvCxnSpPr>
        <p:spPr>
          <a:xfrm rot="5400000" flipH="1" flipV="1">
            <a:off x="3295650" y="1238250"/>
            <a:ext cx="914400" cy="1790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7800" y="2667000"/>
            <a:ext cx="3565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SD “group” provides independent</a:t>
            </a:r>
          </a:p>
          <a:p>
            <a:r>
              <a:rPr lang="en-US" dirty="0" smtClean="0"/>
              <a:t>assessment of the progress towards</a:t>
            </a:r>
          </a:p>
          <a:p>
            <a:r>
              <a:rPr lang="en-US" smtClean="0"/>
              <a:t>goals </a:t>
            </a:r>
            <a:r>
              <a:rPr lang="en-US" dirty="0" smtClean="0"/>
              <a:t>based on EO indicators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2590800"/>
            <a:ext cx="3505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1"/>
            <a:endCxn id="2" idx="3"/>
          </p:cNvCxnSpPr>
          <p:nvPr/>
        </p:nvCxnSpPr>
        <p:spPr>
          <a:xfrm rot="10800000">
            <a:off x="4038600" y="3124200"/>
            <a:ext cx="1219200" cy="1588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</p:cNvCxnSpPr>
          <p:nvPr/>
        </p:nvCxnSpPr>
        <p:spPr>
          <a:xfrm rot="16200000" flipV="1">
            <a:off x="5524500" y="1104900"/>
            <a:ext cx="838200" cy="213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811959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MDGs are a very useful concept because they focus nations </a:t>
            </a:r>
            <a:r>
              <a:rPr lang="en-US" dirty="0" smtClean="0"/>
              <a:t>and Aid Agencies on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chieving goals </a:t>
            </a:r>
            <a:r>
              <a:rPr lang="en-US" dirty="0" smtClean="0"/>
              <a:t>that benefit their people and they require regular accounting.</a:t>
            </a:r>
          </a:p>
          <a:p>
            <a:r>
              <a:rPr lang="en-US" dirty="0" smtClean="0"/>
              <a:t>Although some may say they were too ambitious (and hence had little</a:t>
            </a:r>
          </a:p>
          <a:p>
            <a:r>
              <a:rPr lang="en-US" dirty="0" smtClean="0"/>
              <a:t>chance of success) in one area (Provision of access to clean water)</a:t>
            </a:r>
          </a:p>
          <a:p>
            <a:r>
              <a:rPr lang="en-US" dirty="0" smtClean="0"/>
              <a:t>the 2015 goal has already been met.</a:t>
            </a:r>
          </a:p>
          <a:p>
            <a:endParaRPr lang="en-US" dirty="0"/>
          </a:p>
          <a:p>
            <a:r>
              <a:rPr lang="en-US" dirty="0" smtClean="0"/>
              <a:t>The MDGs had several limitations:</a:t>
            </a:r>
          </a:p>
          <a:p>
            <a:pPr marL="342900" indent="-342900">
              <a:buAutoNum type="arabicParenR"/>
            </a:pPr>
            <a:r>
              <a:rPr lang="en-US" dirty="0" smtClean="0"/>
              <a:t>Nations </a:t>
            </a:r>
            <a:r>
              <a:rPr lang="en-US" dirty="0" smtClean="0"/>
              <a:t>appeared to be </a:t>
            </a:r>
            <a:r>
              <a:rPr lang="en-US" dirty="0" smtClean="0"/>
              <a:t>the sole arbitrators as to how well they were doing </a:t>
            </a:r>
            <a:endParaRPr lang="en-US" dirty="0" smtClean="0"/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smtClean="0"/>
              <a:t>in achieving a </a:t>
            </a:r>
            <a:r>
              <a:rPr lang="en-US" dirty="0" smtClean="0"/>
              <a:t>goal.  The accuracy of the numbers they provided were sometimes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 questioned (mainly by environmentalists).</a:t>
            </a:r>
          </a:p>
          <a:p>
            <a:pPr marL="342900" indent="-342900"/>
            <a:r>
              <a:rPr lang="en-US" dirty="0" smtClean="0"/>
              <a:t>2) The Earth Observation Community found it difficult to provide more than 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 indirect information  in the evaluation of the achievement of the goals. This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 came from the way in which the goals were defined.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930056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Examples </a:t>
            </a:r>
            <a:r>
              <a:rPr lang="en-US" sz="2800" dirty="0" smtClean="0"/>
              <a:t>of questions that could be a basis for SDGs:</a:t>
            </a:r>
          </a:p>
          <a:p>
            <a:endParaRPr lang="en-US" dirty="0" smtClean="0"/>
          </a:p>
          <a:p>
            <a:pPr lvl="1"/>
            <a:r>
              <a:rPr lang="en-US" sz="2200" dirty="0" smtClean="0"/>
              <a:t>How quickly are countries using up their natural and physical</a:t>
            </a:r>
          </a:p>
          <a:p>
            <a:pPr lvl="1"/>
            <a:r>
              <a:rPr lang="en-US" sz="2200" dirty="0" smtClean="0"/>
              <a:t> resources</a:t>
            </a:r>
            <a:r>
              <a:rPr lang="en-US" sz="2200" dirty="0" smtClean="0"/>
              <a:t>?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What is the cost of economic growth on the living environment</a:t>
            </a:r>
          </a:p>
          <a:p>
            <a:pPr lvl="1"/>
            <a:r>
              <a:rPr lang="en-US" sz="2200" dirty="0" smtClean="0"/>
              <a:t> (pollution, health, living standards, etc</a:t>
            </a:r>
            <a:r>
              <a:rPr lang="en-US" sz="2200" dirty="0" smtClean="0"/>
              <a:t>.)?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Is the health of ecosystems improving or degrading</a:t>
            </a:r>
            <a:r>
              <a:rPr lang="en-US" sz="2200" dirty="0" smtClean="0"/>
              <a:t>?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What are the trends is ecosystem services from important </a:t>
            </a:r>
          </a:p>
          <a:p>
            <a:pPr lvl="1"/>
            <a:r>
              <a:rPr lang="en-US" sz="2200" dirty="0" smtClean="0"/>
              <a:t>elements of the environment?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7821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Q1. The terms MDGs, SDGs and Global Sustainability Goals have been used quite</a:t>
            </a:r>
          </a:p>
          <a:p>
            <a:r>
              <a:rPr lang="en-US" dirty="0" smtClean="0"/>
              <a:t> loosely and inter-changeable in the discourse on the post-2015 development</a:t>
            </a:r>
          </a:p>
          <a:p>
            <a:r>
              <a:rPr lang="en-US" dirty="0" smtClean="0"/>
              <a:t> framework. Are the three terms similar, different, complementary or conflicting?</a:t>
            </a:r>
          </a:p>
          <a:p>
            <a:r>
              <a:rPr lang="en-US" dirty="0" smtClean="0"/>
              <a:t> And what are the implications for setting goals, targets and indicators and the</a:t>
            </a:r>
          </a:p>
          <a:p>
            <a:r>
              <a:rPr lang="en-US" dirty="0" smtClean="0"/>
              <a:t> data needs?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9603" y="2514600"/>
            <a:ext cx="79474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Viewpoint: The terms will be interchangeable if the CSD (or whomever </a:t>
            </a:r>
            <a:r>
              <a:rPr lang="en-US" dirty="0" smtClean="0"/>
              <a:t>decides) </a:t>
            </a:r>
            <a:endParaRPr lang="en-US" dirty="0" smtClean="0"/>
          </a:p>
          <a:p>
            <a:r>
              <a:rPr lang="en-US" dirty="0" smtClean="0"/>
              <a:t>determines that they should be interchangeable.  At present MDGs are well known</a:t>
            </a:r>
          </a:p>
          <a:p>
            <a:r>
              <a:rPr lang="en-US" dirty="0" smtClean="0"/>
              <a:t>and SDGs are still being defined.  The relationship between SDGs and MDGs</a:t>
            </a:r>
          </a:p>
          <a:p>
            <a:r>
              <a:rPr lang="en-US" dirty="0" smtClean="0"/>
              <a:t>needs to be worked out.</a:t>
            </a:r>
          </a:p>
          <a:p>
            <a:endParaRPr lang="en-US" dirty="0" smtClean="0"/>
          </a:p>
          <a:p>
            <a:r>
              <a:rPr lang="en-US" dirty="0" smtClean="0"/>
              <a:t>Keeping SDGs and MDGs separate </a:t>
            </a:r>
            <a:r>
              <a:rPr lang="en-US" dirty="0" smtClean="0"/>
              <a:t>may be </a:t>
            </a:r>
            <a:r>
              <a:rPr lang="en-US" dirty="0" smtClean="0"/>
              <a:t>to the advantage of Earth Observations.</a:t>
            </a:r>
          </a:p>
          <a:p>
            <a:r>
              <a:rPr lang="en-US" dirty="0" smtClean="0"/>
              <a:t> MDGs were defined in terms of societal impacts which promoted action but</a:t>
            </a:r>
          </a:p>
          <a:p>
            <a:r>
              <a:rPr lang="en-US" dirty="0" smtClean="0"/>
              <a:t>sometimes made it difficult for EO to make substantive contributions.  If SDGs are</a:t>
            </a:r>
          </a:p>
          <a:p>
            <a:r>
              <a:rPr lang="en-US" dirty="0" smtClean="0"/>
              <a:t>defined in terms that are more quantitative in relation to measureable quantities </a:t>
            </a:r>
          </a:p>
          <a:p>
            <a:r>
              <a:rPr lang="en-US" dirty="0" smtClean="0"/>
              <a:t>then EO will be able to make a better </a:t>
            </a:r>
            <a:r>
              <a:rPr lang="en-US" dirty="0" smtClean="0"/>
              <a:t>contributions </a:t>
            </a:r>
            <a:r>
              <a:rPr lang="en-US" dirty="0" smtClean="0"/>
              <a:t>in terms of defining</a:t>
            </a:r>
          </a:p>
          <a:p>
            <a:r>
              <a:rPr lang="en-US" dirty="0" smtClean="0"/>
              <a:t>trends and progress.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Oval 2"/>
          <p:cNvSpPr>
            <a:spLocks noChangeArrowheads="1"/>
          </p:cNvSpPr>
          <p:nvPr/>
        </p:nvSpPr>
        <p:spPr bwMode="auto">
          <a:xfrm>
            <a:off x="1224449" y="1844447"/>
            <a:ext cx="6624513" cy="4103569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147" tIns="40074" rIns="80147" bIns="40074" anchor="ctr"/>
          <a:lstStyle/>
          <a:p>
            <a:endParaRPr lang="en-US"/>
          </a:p>
        </p:txBody>
      </p:sp>
      <p:sp>
        <p:nvSpPr>
          <p:cNvPr id="959491" name="Oval 3"/>
          <p:cNvSpPr>
            <a:spLocks noChangeArrowheads="1"/>
          </p:cNvSpPr>
          <p:nvPr/>
        </p:nvSpPr>
        <p:spPr bwMode="auto">
          <a:xfrm>
            <a:off x="2051156" y="2204410"/>
            <a:ext cx="4897796" cy="3457076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147" tIns="40074" rIns="80147" bIns="40074" anchor="ctr"/>
          <a:lstStyle/>
          <a:p>
            <a:endParaRPr lang="en-US"/>
          </a:p>
        </p:txBody>
      </p:sp>
      <p:sp>
        <p:nvSpPr>
          <p:cNvPr id="959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637" y="44636"/>
            <a:ext cx="6840353" cy="1043890"/>
          </a:xfrm>
        </p:spPr>
        <p:txBody>
          <a:bodyPr/>
          <a:lstStyle/>
          <a:p>
            <a:r>
              <a:rPr lang="pt-BR" sz="2800" dirty="0" smtClean="0">
                <a:solidFill>
                  <a:srgbClr val="16266C"/>
                </a:solidFill>
              </a:rPr>
              <a:t>For MDG “improve access to clean water”: What </a:t>
            </a:r>
            <a:r>
              <a:rPr lang="pt-BR" sz="2800" dirty="0">
                <a:solidFill>
                  <a:srgbClr val="16266C"/>
                </a:solidFill>
              </a:rPr>
              <a:t>is measured and what not?</a:t>
            </a:r>
            <a:endParaRPr lang="en-US" sz="2800" dirty="0">
              <a:solidFill>
                <a:srgbClr val="16266C"/>
              </a:solidFill>
            </a:endParaRPr>
          </a:p>
        </p:txBody>
      </p:sp>
      <p:sp>
        <p:nvSpPr>
          <p:cNvPr id="959493" name="Oval 5"/>
          <p:cNvSpPr>
            <a:spLocks noChangeArrowheads="1"/>
          </p:cNvSpPr>
          <p:nvPr/>
        </p:nvSpPr>
        <p:spPr bwMode="auto">
          <a:xfrm>
            <a:off x="2268353" y="2420386"/>
            <a:ext cx="3815882" cy="2450623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147" tIns="40074" rIns="80147" bIns="40074" anchor="ctr"/>
          <a:lstStyle/>
          <a:p>
            <a:endParaRPr lang="en-US"/>
          </a:p>
        </p:txBody>
      </p:sp>
      <p:sp>
        <p:nvSpPr>
          <p:cNvPr id="959494" name="Oval 6"/>
          <p:cNvSpPr>
            <a:spLocks noChangeArrowheads="1"/>
          </p:cNvSpPr>
          <p:nvPr/>
        </p:nvSpPr>
        <p:spPr bwMode="auto">
          <a:xfrm>
            <a:off x="2484193" y="2420387"/>
            <a:ext cx="2735327" cy="3095675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147" tIns="40074" rIns="80147" bIns="40074" anchor="ctr"/>
          <a:lstStyle/>
          <a:p>
            <a:endParaRPr lang="en-US"/>
          </a:p>
        </p:txBody>
      </p:sp>
      <p:sp>
        <p:nvSpPr>
          <p:cNvPr id="959495" name="Oval 7"/>
          <p:cNvSpPr>
            <a:spLocks noChangeArrowheads="1"/>
          </p:cNvSpPr>
          <p:nvPr/>
        </p:nvSpPr>
        <p:spPr bwMode="auto">
          <a:xfrm>
            <a:off x="3059765" y="2781788"/>
            <a:ext cx="3600043" cy="2231766"/>
          </a:xfrm>
          <a:prstGeom prst="ellipse">
            <a:avLst/>
          </a:prstGeom>
          <a:solidFill>
            <a:srgbClr val="993366">
              <a:alpha val="39999"/>
            </a:srgbClr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147" tIns="40074" rIns="80147" bIns="40074" anchor="ctr"/>
          <a:lstStyle/>
          <a:p>
            <a:endParaRPr lang="en-US"/>
          </a:p>
        </p:txBody>
      </p:sp>
      <p:sp>
        <p:nvSpPr>
          <p:cNvPr id="959496" name="Text Box 8"/>
          <p:cNvSpPr txBox="1">
            <a:spLocks noChangeArrowheads="1"/>
          </p:cNvSpPr>
          <p:nvPr/>
        </p:nvSpPr>
        <p:spPr bwMode="auto">
          <a:xfrm>
            <a:off x="0" y="1294425"/>
            <a:ext cx="2808631" cy="537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All water sources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497" name="Line 9"/>
          <p:cNvSpPr>
            <a:spLocks noChangeShapeType="1"/>
          </p:cNvSpPr>
          <p:nvPr/>
        </p:nvSpPr>
        <p:spPr bwMode="auto">
          <a:xfrm>
            <a:off x="2552067" y="1642868"/>
            <a:ext cx="481907" cy="44779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3005466" y="1205154"/>
            <a:ext cx="2807273" cy="97909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Improved sources (measured)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499" name="Freeform 11"/>
          <p:cNvSpPr>
            <a:spLocks/>
          </p:cNvSpPr>
          <p:nvPr/>
        </p:nvSpPr>
        <p:spPr bwMode="auto">
          <a:xfrm>
            <a:off x="5724503" y="1341939"/>
            <a:ext cx="415390" cy="1097165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318" y="0"/>
              </a:cxn>
              <a:cxn ang="0">
                <a:pos x="0" y="635"/>
              </a:cxn>
            </a:cxnLst>
            <a:rect l="0" t="0" r="r" b="b"/>
            <a:pathLst>
              <a:path w="318" h="635">
                <a:moveTo>
                  <a:pt x="91" y="0"/>
                </a:moveTo>
                <a:lnTo>
                  <a:pt x="318" y="0"/>
                </a:lnTo>
                <a:lnTo>
                  <a:pt x="0" y="635"/>
                </a:ln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500" name="Text Box 12"/>
          <p:cNvSpPr txBox="1">
            <a:spLocks noChangeArrowheads="1"/>
          </p:cNvSpPr>
          <p:nvPr/>
        </p:nvSpPr>
        <p:spPr bwMode="auto">
          <a:xfrm>
            <a:off x="169686" y="1847327"/>
            <a:ext cx="2231701" cy="53706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Good quality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501" name="Line 13"/>
          <p:cNvSpPr>
            <a:spLocks noChangeShapeType="1"/>
          </p:cNvSpPr>
          <p:nvPr/>
        </p:nvSpPr>
        <p:spPr bwMode="auto">
          <a:xfrm>
            <a:off x="2123102" y="2207289"/>
            <a:ext cx="863359" cy="48090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502" name="Text Box 14"/>
          <p:cNvSpPr txBox="1">
            <a:spLocks noChangeArrowheads="1"/>
          </p:cNvSpPr>
          <p:nvPr/>
        </p:nvSpPr>
        <p:spPr bwMode="auto">
          <a:xfrm>
            <a:off x="6481978" y="1340500"/>
            <a:ext cx="2015861" cy="53706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Affordable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503" name="Freeform 15"/>
          <p:cNvSpPr>
            <a:spLocks/>
          </p:cNvSpPr>
          <p:nvPr/>
        </p:nvSpPr>
        <p:spPr bwMode="auto">
          <a:xfrm>
            <a:off x="6481978" y="1628470"/>
            <a:ext cx="1858393" cy="1884762"/>
          </a:xfrm>
          <a:custGeom>
            <a:avLst/>
            <a:gdLst/>
            <a:ahLst/>
            <a:cxnLst>
              <a:cxn ang="0">
                <a:pos x="1179" y="0"/>
              </a:cxn>
              <a:cxn ang="0">
                <a:pos x="1315" y="0"/>
              </a:cxn>
              <a:cxn ang="0">
                <a:pos x="0" y="1315"/>
              </a:cxn>
            </a:cxnLst>
            <a:rect l="0" t="0" r="r" b="b"/>
            <a:pathLst>
              <a:path w="1315" h="1315">
                <a:moveTo>
                  <a:pt x="1179" y="0"/>
                </a:moveTo>
                <a:lnTo>
                  <a:pt x="1315" y="0"/>
                </a:lnTo>
                <a:lnTo>
                  <a:pt x="0" y="1315"/>
                </a:ln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504" name="Text Box 16"/>
          <p:cNvSpPr txBox="1">
            <a:spLocks noChangeArrowheads="1"/>
          </p:cNvSpPr>
          <p:nvPr/>
        </p:nvSpPr>
        <p:spPr bwMode="auto">
          <a:xfrm>
            <a:off x="0" y="4894046"/>
            <a:ext cx="2015861" cy="97909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Sufficient quantity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505" name="Freeform 17"/>
          <p:cNvSpPr>
            <a:spLocks/>
          </p:cNvSpPr>
          <p:nvPr/>
        </p:nvSpPr>
        <p:spPr bwMode="auto">
          <a:xfrm>
            <a:off x="1440289" y="4940122"/>
            <a:ext cx="1339834" cy="571619"/>
          </a:xfrm>
          <a:custGeom>
            <a:avLst/>
            <a:gdLst/>
            <a:ahLst/>
            <a:cxnLst>
              <a:cxn ang="0">
                <a:pos x="0" y="907"/>
              </a:cxn>
              <a:cxn ang="0">
                <a:pos x="136" y="907"/>
              </a:cxn>
              <a:cxn ang="0">
                <a:pos x="771" y="0"/>
              </a:cxn>
            </a:cxnLst>
            <a:rect l="0" t="0" r="r" b="b"/>
            <a:pathLst>
              <a:path w="771" h="907">
                <a:moveTo>
                  <a:pt x="0" y="907"/>
                </a:moveTo>
                <a:lnTo>
                  <a:pt x="136" y="907"/>
                </a:lnTo>
                <a:lnTo>
                  <a:pt x="771" y="0"/>
                </a:ln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506" name="Oval 18"/>
          <p:cNvSpPr>
            <a:spLocks noChangeArrowheads="1"/>
          </p:cNvSpPr>
          <p:nvPr/>
        </p:nvSpPr>
        <p:spPr bwMode="auto">
          <a:xfrm>
            <a:off x="3673347" y="3500273"/>
            <a:ext cx="2735327" cy="2015788"/>
          </a:xfrm>
          <a:prstGeom prst="ellipse">
            <a:avLst/>
          </a:prstGeom>
          <a:solidFill>
            <a:srgbClr val="CCFFCC">
              <a:alpha val="53999"/>
            </a:srgbClr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147" tIns="40074" rIns="80147" bIns="40074" anchor="ctr"/>
          <a:lstStyle/>
          <a:p>
            <a:endParaRPr lang="en-US"/>
          </a:p>
        </p:txBody>
      </p:sp>
      <p:sp>
        <p:nvSpPr>
          <p:cNvPr id="959507" name="Text Box 19"/>
          <p:cNvSpPr txBox="1">
            <a:spLocks noChangeArrowheads="1"/>
          </p:cNvSpPr>
          <p:nvPr/>
        </p:nvSpPr>
        <p:spPr bwMode="auto">
          <a:xfrm>
            <a:off x="6982888" y="5220892"/>
            <a:ext cx="1928983" cy="53706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Sustainable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508" name="Line 20"/>
          <p:cNvSpPr>
            <a:spLocks noChangeShapeType="1"/>
          </p:cNvSpPr>
          <p:nvPr/>
        </p:nvSpPr>
        <p:spPr bwMode="auto">
          <a:xfrm flipH="1" flipV="1">
            <a:off x="6192834" y="5084106"/>
            <a:ext cx="830779" cy="46075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509" name="Text Box 21"/>
          <p:cNvSpPr txBox="1">
            <a:spLocks noChangeArrowheads="1"/>
          </p:cNvSpPr>
          <p:nvPr/>
        </p:nvSpPr>
        <p:spPr bwMode="auto">
          <a:xfrm>
            <a:off x="3889187" y="3573704"/>
            <a:ext cx="1330333" cy="8250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1600" dirty="0">
                <a:solidFill>
                  <a:srgbClr val="DD01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Well regulated systems</a:t>
            </a:r>
            <a:endParaRPr kumimoji="1" lang="en-US" sz="1600" dirty="0">
              <a:solidFill>
                <a:srgbClr val="DD01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59510" name="Oval 22"/>
          <p:cNvSpPr>
            <a:spLocks noChangeArrowheads="1"/>
          </p:cNvSpPr>
          <p:nvPr/>
        </p:nvSpPr>
        <p:spPr bwMode="auto">
          <a:xfrm rot="859182">
            <a:off x="2305005" y="3726644"/>
            <a:ext cx="2572429" cy="503317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lIns="80147" tIns="40074" rIns="80147" bIns="40074">
            <a:spAutoFit/>
          </a:bodyPr>
          <a:lstStyle/>
          <a:p>
            <a:endParaRPr lang="en-US"/>
          </a:p>
        </p:txBody>
      </p:sp>
      <p:sp>
        <p:nvSpPr>
          <p:cNvPr id="959511" name="Text Box 23"/>
          <p:cNvSpPr txBox="1">
            <a:spLocks noChangeArrowheads="1"/>
          </p:cNvSpPr>
          <p:nvPr/>
        </p:nvSpPr>
        <p:spPr bwMode="auto">
          <a:xfrm>
            <a:off x="1979209" y="5529019"/>
            <a:ext cx="4403672" cy="53706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Piped/household connection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512" name="Line 24"/>
          <p:cNvSpPr>
            <a:spLocks noChangeShapeType="1"/>
          </p:cNvSpPr>
          <p:nvPr/>
        </p:nvSpPr>
        <p:spPr bwMode="auto">
          <a:xfrm flipV="1">
            <a:off x="2978316" y="4365622"/>
            <a:ext cx="9503" cy="119651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959513" name="Oval 25"/>
          <p:cNvSpPr>
            <a:spLocks noChangeArrowheads="1"/>
          </p:cNvSpPr>
          <p:nvPr/>
        </p:nvSpPr>
        <p:spPr bwMode="auto">
          <a:xfrm>
            <a:off x="2410889" y="3357728"/>
            <a:ext cx="3385561" cy="1150440"/>
          </a:xfrm>
          <a:prstGeom prst="ellipse">
            <a:avLst/>
          </a:prstGeom>
          <a:solidFill>
            <a:srgbClr val="FFCC99">
              <a:alpha val="4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78885" tIns="41020" rIns="78885" bIns="41020" anchor="ctr"/>
          <a:lstStyle/>
          <a:p>
            <a:endParaRPr lang="en-US"/>
          </a:p>
        </p:txBody>
      </p:sp>
      <p:sp>
        <p:nvSpPr>
          <p:cNvPr id="959514" name="Oval 26"/>
          <p:cNvSpPr>
            <a:spLocks noChangeArrowheads="1"/>
          </p:cNvSpPr>
          <p:nvPr/>
        </p:nvSpPr>
        <p:spPr bwMode="auto">
          <a:xfrm>
            <a:off x="2626729" y="2781788"/>
            <a:ext cx="2881934" cy="2231766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lIns="78885" tIns="41020" rIns="78885" bIns="41020" anchor="ctr"/>
          <a:lstStyle/>
          <a:p>
            <a:endParaRPr lang="en-US"/>
          </a:p>
        </p:txBody>
      </p:sp>
      <p:sp>
        <p:nvSpPr>
          <p:cNvPr id="959515" name="Oval 27"/>
          <p:cNvSpPr>
            <a:spLocks noChangeArrowheads="1"/>
          </p:cNvSpPr>
          <p:nvPr/>
        </p:nvSpPr>
        <p:spPr bwMode="auto">
          <a:xfrm>
            <a:off x="2340300" y="2997766"/>
            <a:ext cx="3310899" cy="1655826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lIns="78885" tIns="41020" rIns="78885" bIns="41020" anchor="ctr"/>
          <a:lstStyle/>
          <a:p>
            <a:endParaRPr lang="en-US"/>
          </a:p>
        </p:txBody>
      </p:sp>
      <p:sp>
        <p:nvSpPr>
          <p:cNvPr id="959516" name="Oval 28"/>
          <p:cNvSpPr>
            <a:spLocks noChangeArrowheads="1"/>
          </p:cNvSpPr>
          <p:nvPr/>
        </p:nvSpPr>
        <p:spPr bwMode="auto">
          <a:xfrm>
            <a:off x="2410889" y="3141750"/>
            <a:ext cx="2881935" cy="1439849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lIns="78885" tIns="41020" rIns="78885" bIns="41020" anchor="ctr"/>
          <a:lstStyle/>
          <a:p>
            <a:endParaRPr lang="en-US"/>
          </a:p>
        </p:txBody>
      </p:sp>
      <p:sp>
        <p:nvSpPr>
          <p:cNvPr id="959517" name="Oval 29"/>
          <p:cNvSpPr>
            <a:spLocks noChangeArrowheads="1"/>
          </p:cNvSpPr>
          <p:nvPr/>
        </p:nvSpPr>
        <p:spPr bwMode="auto">
          <a:xfrm>
            <a:off x="3247097" y="3593862"/>
            <a:ext cx="2237131" cy="1704781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91424" tIns="45712" rIns="91424" bIns="45712" anchor="ctr"/>
          <a:lstStyle/>
          <a:p>
            <a:endParaRPr lang="en-US"/>
          </a:p>
        </p:txBody>
      </p:sp>
      <p:sp>
        <p:nvSpPr>
          <p:cNvPr id="959518" name="Text Box 30"/>
          <p:cNvSpPr txBox="1">
            <a:spLocks noChangeArrowheads="1"/>
          </p:cNvSpPr>
          <p:nvPr/>
        </p:nvSpPr>
        <p:spPr bwMode="auto">
          <a:xfrm>
            <a:off x="7215019" y="4184201"/>
            <a:ext cx="1928982" cy="97909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1424" tIns="45712" rIns="91424" bIns="45712">
            <a:spAutoFit/>
          </a:bodyPr>
          <a:lstStyle/>
          <a:p>
            <a:pPr defTabSz="914179">
              <a:spcBef>
                <a:spcPct val="50000"/>
              </a:spcBef>
            </a:pPr>
            <a:r>
              <a:rPr kumimoji="1" lang="pt-BR" sz="2800" dirty="0">
                <a:latin typeface="Times New Roman" pitchFamily="18" charset="0"/>
              </a:rPr>
              <a:t>Climate resilient</a:t>
            </a:r>
            <a:endParaRPr kumimoji="1" lang="en-US" sz="2800" dirty="0">
              <a:latin typeface="Times New Roman" pitchFamily="18" charset="0"/>
            </a:endParaRPr>
          </a:p>
        </p:txBody>
      </p:sp>
      <p:sp>
        <p:nvSpPr>
          <p:cNvPr id="959519" name="Line 31"/>
          <p:cNvSpPr>
            <a:spLocks noChangeShapeType="1"/>
          </p:cNvSpPr>
          <p:nvPr/>
        </p:nvSpPr>
        <p:spPr bwMode="auto">
          <a:xfrm flipH="1" flipV="1">
            <a:off x="5440789" y="4526884"/>
            <a:ext cx="1791876" cy="103669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91424" tIns="45712" rIns="91424" bIns="45712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92449" y="6248400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(Courtesy of </a:t>
            </a:r>
            <a:r>
              <a:rPr lang="en-US" dirty="0" err="1" smtClean="0"/>
              <a:t>Rifat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5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5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5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5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5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5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5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5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5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95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5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9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95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5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5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9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59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5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0" grpId="0" animBg="1"/>
      <p:bldP spid="959491" grpId="0" animBg="1"/>
      <p:bldP spid="959493" grpId="0" animBg="1"/>
      <p:bldP spid="959494" grpId="0" animBg="1"/>
      <p:bldP spid="959495" grpId="0" animBg="1"/>
      <p:bldP spid="959496" grpId="0"/>
      <p:bldP spid="959497" grpId="0" animBg="1"/>
      <p:bldP spid="959498" grpId="0"/>
      <p:bldP spid="959499" grpId="0" animBg="1"/>
      <p:bldP spid="959500" grpId="0"/>
      <p:bldP spid="959501" grpId="0" animBg="1"/>
      <p:bldP spid="959502" grpId="0"/>
      <p:bldP spid="959503" grpId="0" animBg="1"/>
      <p:bldP spid="959504" grpId="0"/>
      <p:bldP spid="959505" grpId="0" animBg="1"/>
      <p:bldP spid="959506" grpId="0" animBg="1"/>
      <p:bldP spid="959507" grpId="0"/>
      <p:bldP spid="959508" grpId="0" animBg="1"/>
      <p:bldP spid="959511" grpId="0"/>
      <p:bldP spid="959512" grpId="0" animBg="1"/>
      <p:bldP spid="959513" grpId="0" animBg="1"/>
      <p:bldP spid="959517" grpId="0" animBg="1"/>
      <p:bldP spid="959518" grpId="0"/>
      <p:bldP spid="9595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80363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Q2. The world is getting much more closely inter-connected and inter-dependent;</a:t>
            </a:r>
          </a:p>
          <a:p>
            <a:r>
              <a:rPr lang="en-US" dirty="0" smtClean="0"/>
              <a:t> therefore most of the goals and targets are inter-linked. How can we develop goals,</a:t>
            </a:r>
          </a:p>
          <a:p>
            <a:r>
              <a:rPr lang="en-US" dirty="0" smtClean="0"/>
              <a:t> targets and indicators in a manner that acknowledges these inter-connections—</a:t>
            </a:r>
          </a:p>
          <a:p>
            <a:r>
              <a:rPr lang="en-US" dirty="0" smtClean="0"/>
              <a:t>some complimentary and others with trade-offs? Do we and can we develop a </a:t>
            </a:r>
          </a:p>
          <a:p>
            <a:r>
              <a:rPr lang="en-US" dirty="0" smtClean="0"/>
              <a:t>conceptual framework that might capture these system dynamics and identify</a:t>
            </a:r>
          </a:p>
          <a:p>
            <a:r>
              <a:rPr lang="en-US" dirty="0" smtClean="0"/>
              <a:t> the data information required?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124200"/>
            <a:ext cx="794178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Viewpoint:  While the observations about interconnectedness are very </a:t>
            </a:r>
          </a:p>
          <a:p>
            <a:r>
              <a:rPr lang="en-US" dirty="0" smtClean="0"/>
              <a:t>true we need to walk before we run.  If we can’t develop effective goals,</a:t>
            </a:r>
          </a:p>
          <a:p>
            <a:r>
              <a:rPr lang="en-US" dirty="0" smtClean="0"/>
              <a:t>targets and indicators for water, for example, in ways that allow us to apply our EO </a:t>
            </a:r>
          </a:p>
          <a:p>
            <a:r>
              <a:rPr lang="en-US" dirty="0" smtClean="0"/>
              <a:t>measurement, analysis and modeling capabilities in an effective way (MDGs)</a:t>
            </a:r>
          </a:p>
          <a:p>
            <a:r>
              <a:rPr lang="en-US" dirty="0" smtClean="0"/>
              <a:t>how will we do it for SDGs unless we  develop more focused SDGs to which we</a:t>
            </a:r>
          </a:p>
          <a:p>
            <a:r>
              <a:rPr lang="en-US" dirty="0" smtClean="0"/>
              <a:t>can contribute.</a:t>
            </a:r>
          </a:p>
          <a:p>
            <a:endParaRPr lang="en-US" dirty="0" smtClean="0"/>
          </a:p>
          <a:p>
            <a:r>
              <a:rPr lang="en-US" dirty="0" smtClean="0"/>
              <a:t>That said, there is something useful in having a grand vision that shows </a:t>
            </a:r>
            <a:r>
              <a:rPr lang="en-US" dirty="0" smtClean="0"/>
              <a:t>all the</a:t>
            </a:r>
            <a:endParaRPr lang="en-US" dirty="0" smtClean="0"/>
          </a:p>
          <a:p>
            <a:r>
              <a:rPr lang="en-US" dirty="0" smtClean="0"/>
              <a:t>linkages and indicates  the level of integration we are seeking.  Furthermore it </a:t>
            </a:r>
          </a:p>
          <a:p>
            <a:r>
              <a:rPr lang="en-US" dirty="0" smtClean="0"/>
              <a:t>would be useful to have individual SDG contributions that serve as building</a:t>
            </a:r>
          </a:p>
          <a:p>
            <a:r>
              <a:rPr lang="en-US" dirty="0" smtClean="0"/>
              <a:t>b</a:t>
            </a:r>
            <a:r>
              <a:rPr lang="en-US" dirty="0" smtClean="0"/>
              <a:t>locks </a:t>
            </a:r>
            <a:r>
              <a:rPr lang="en-US" dirty="0" smtClean="0"/>
              <a:t>in the grand vision.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152" y="609600"/>
            <a:ext cx="85362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Q3. How do we develop global goals, targets and indicators that capture explicitly the</a:t>
            </a:r>
          </a:p>
          <a:p>
            <a:r>
              <a:rPr lang="en-US" dirty="0" smtClean="0"/>
              <a:t> need for collective action to achieve these targets and how do we resolve the dichotomy</a:t>
            </a:r>
          </a:p>
          <a:p>
            <a:r>
              <a:rPr lang="en-US" dirty="0" smtClean="0"/>
              <a:t> between the principle of universality and the principle of </a:t>
            </a:r>
            <a:r>
              <a:rPr lang="en-US" dirty="0" err="1" smtClean="0"/>
              <a:t>subsidiarity</a:t>
            </a:r>
            <a:r>
              <a:rPr lang="en-US" dirty="0" smtClean="0"/>
              <a:t> and its</a:t>
            </a:r>
          </a:p>
          <a:p>
            <a:r>
              <a:rPr lang="en-US" dirty="0" smtClean="0"/>
              <a:t> implications for data collection? 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21955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Viewpoint: This is a good question.  Where does the human element and</a:t>
            </a:r>
          </a:p>
          <a:p>
            <a:r>
              <a:rPr lang="en-US" dirty="0" smtClean="0"/>
              <a:t>subjective opinion enter?  To achieve the goals we need to engage different</a:t>
            </a:r>
          </a:p>
          <a:p>
            <a:r>
              <a:rPr lang="en-US" dirty="0" smtClean="0"/>
              <a:t>levels of society.  The MDGs engaged governments and international agencies.</a:t>
            </a:r>
          </a:p>
          <a:p>
            <a:r>
              <a:rPr lang="en-US" dirty="0" smtClean="0"/>
              <a:t>Is this enough?  To what extent do we wish to engage communities and allow</a:t>
            </a:r>
          </a:p>
          <a:p>
            <a:r>
              <a:rPr lang="en-US" dirty="0" smtClean="0"/>
              <a:t>solutions to emerge from the individuals and groups of individuals? </a:t>
            </a:r>
          </a:p>
          <a:p>
            <a:endParaRPr lang="en-US" dirty="0" smtClean="0"/>
          </a:p>
          <a:p>
            <a:r>
              <a:rPr lang="en-US" dirty="0" smtClean="0"/>
              <a:t>The need for universality is clear in conventions and laws.  It imposes a requirement</a:t>
            </a:r>
          </a:p>
          <a:p>
            <a:r>
              <a:rPr lang="en-US" dirty="0" smtClean="0"/>
              <a:t>for standardization on an global basis.  This is a natural niche for using </a:t>
            </a:r>
          </a:p>
          <a:p>
            <a:r>
              <a:rPr lang="en-US" dirty="0" smtClean="0"/>
              <a:t>satellite data and we support it.</a:t>
            </a:r>
          </a:p>
          <a:p>
            <a:endParaRPr lang="en-US" dirty="0" smtClean="0"/>
          </a:p>
          <a:p>
            <a:r>
              <a:rPr lang="en-US" dirty="0" smtClean="0"/>
              <a:t>However,  we also need to ensure the dignity of the individual and</a:t>
            </a:r>
          </a:p>
          <a:p>
            <a:r>
              <a:rPr lang="en-US" dirty="0" smtClean="0"/>
              <a:t> the  </a:t>
            </a:r>
            <a:r>
              <a:rPr lang="en-US" dirty="0" err="1" smtClean="0"/>
              <a:t>sovereignity</a:t>
            </a:r>
            <a:r>
              <a:rPr lang="en-US" dirty="0" smtClean="0"/>
              <a:t> </a:t>
            </a:r>
            <a:r>
              <a:rPr lang="en-US" dirty="0" smtClean="0"/>
              <a:t>of nations.  This does not mean that we let everyone collect their</a:t>
            </a:r>
          </a:p>
          <a:p>
            <a:r>
              <a:rPr lang="en-US" dirty="0" smtClean="0"/>
              <a:t> own data in their own way.  We are constrained to have standards so there is</a:t>
            </a:r>
          </a:p>
          <a:p>
            <a:r>
              <a:rPr lang="en-US" dirty="0" smtClean="0"/>
              <a:t>compatibility between data sets and interoperable data systems.  However we also</a:t>
            </a:r>
          </a:p>
          <a:p>
            <a:r>
              <a:rPr lang="en-US" dirty="0" smtClean="0"/>
              <a:t>need to ensure that societies have access to all the information that is available about</a:t>
            </a:r>
          </a:p>
          <a:p>
            <a:r>
              <a:rPr lang="en-US" dirty="0" smtClean="0"/>
              <a:t>their countries and concerns so they can input to the discussion, achievement  and</a:t>
            </a:r>
          </a:p>
          <a:p>
            <a:r>
              <a:rPr lang="en-US" dirty="0" smtClean="0"/>
              <a:t>monitoring of SDGs in an effective way.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4523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Q4. How will spatial and temporal scales across the natural and socio-economic sciences</a:t>
            </a:r>
          </a:p>
          <a:p>
            <a:r>
              <a:rPr lang="en-US" dirty="0" smtClean="0"/>
              <a:t> impact the development of a post-2015 development framework and how will this</a:t>
            </a:r>
          </a:p>
          <a:p>
            <a:r>
              <a:rPr lang="en-US" dirty="0" smtClean="0"/>
              <a:t> influence the data and information needs? For example, how will data on global</a:t>
            </a:r>
          </a:p>
          <a:p>
            <a:r>
              <a:rPr lang="en-US" dirty="0" smtClean="0"/>
              <a:t> environmental indicators as suggested by planetary boundaries reconcile with local,</a:t>
            </a:r>
          </a:p>
          <a:p>
            <a:r>
              <a:rPr lang="en-US" dirty="0" smtClean="0"/>
              <a:t> national and regional environmental indicators and subsequently the link with the</a:t>
            </a:r>
          </a:p>
          <a:p>
            <a:r>
              <a:rPr lang="en-US" dirty="0" smtClean="0"/>
              <a:t> socio-economic targets, and indicators?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895600"/>
            <a:ext cx="83647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Viewpoint:  Scale is becoming less of an </a:t>
            </a:r>
            <a:r>
              <a:rPr lang="en-US" dirty="0" smtClean="0"/>
              <a:t>issue for data on natural and physical systems.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combination of data, </a:t>
            </a:r>
            <a:r>
              <a:rPr lang="en-US" dirty="0" smtClean="0"/>
              <a:t>data assimilation </a:t>
            </a:r>
            <a:r>
              <a:rPr lang="en-US" dirty="0" smtClean="0"/>
              <a:t>systems and models are moving to finer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 smtClean="0"/>
              <a:t>finer scales.  The capabilities </a:t>
            </a:r>
            <a:r>
              <a:rPr lang="en-US" dirty="0" smtClean="0"/>
              <a:t>of large </a:t>
            </a:r>
            <a:r>
              <a:rPr lang="en-US" dirty="0" smtClean="0"/>
              <a:t>centralized systems exceeds what most </a:t>
            </a:r>
            <a:r>
              <a:rPr lang="en-US" dirty="0" smtClean="0"/>
              <a:t>individual</a:t>
            </a:r>
          </a:p>
          <a:p>
            <a:r>
              <a:rPr lang="en-US" dirty="0" smtClean="0"/>
              <a:t>nations  </a:t>
            </a:r>
            <a:r>
              <a:rPr lang="en-US" dirty="0" smtClean="0"/>
              <a:t>can undertake.  </a:t>
            </a:r>
            <a:r>
              <a:rPr lang="en-US" dirty="0" smtClean="0"/>
              <a:t>The integration </a:t>
            </a:r>
            <a:r>
              <a:rPr lang="en-US" dirty="0" smtClean="0"/>
              <a:t>of these outputs over the scale of a nation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a </a:t>
            </a:r>
            <a:r>
              <a:rPr lang="en-US" dirty="0" smtClean="0"/>
              <a:t>regional is very </a:t>
            </a:r>
            <a:r>
              <a:rPr lang="en-US" dirty="0" smtClean="0"/>
              <a:t>feasible</a:t>
            </a:r>
            <a:r>
              <a:rPr lang="en-US" dirty="0" smtClean="0"/>
              <a:t>.   Models allow us to generate variables that cannot </a:t>
            </a:r>
            <a:r>
              <a:rPr lang="en-US" dirty="0" smtClean="0"/>
              <a:t>be</a:t>
            </a:r>
          </a:p>
          <a:p>
            <a:r>
              <a:rPr lang="en-US" dirty="0" smtClean="0"/>
              <a:t>m</a:t>
            </a:r>
            <a:r>
              <a:rPr lang="en-US" dirty="0" smtClean="0"/>
              <a:t>easured and </a:t>
            </a:r>
            <a:r>
              <a:rPr lang="en-US" dirty="0" smtClean="0"/>
              <a:t>to combine socio-economic data with physical data in innovative ways.</a:t>
            </a:r>
          </a:p>
          <a:p>
            <a:r>
              <a:rPr lang="en-US" dirty="0" smtClean="0"/>
              <a:t>The planetary boundaries do provide us with a </a:t>
            </a:r>
            <a:r>
              <a:rPr lang="en-US" dirty="0" smtClean="0"/>
              <a:t>starting </a:t>
            </a:r>
            <a:r>
              <a:rPr lang="en-US" dirty="0" smtClean="0"/>
              <a:t>point and perhaps</a:t>
            </a:r>
          </a:p>
          <a:p>
            <a:r>
              <a:rPr lang="en-US" dirty="0" smtClean="0"/>
              <a:t>we should assess how well we could support SDGs in the areas of these</a:t>
            </a:r>
          </a:p>
          <a:p>
            <a:r>
              <a:rPr lang="en-US" dirty="0" smtClean="0"/>
              <a:t>boundaries recognizing that they may not be complete.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 bwMode="auto">
          <a:xfrm>
            <a:off x="611188" y="0"/>
            <a:ext cx="8532812" cy="1214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3600" b="1" dirty="0" smtClean="0"/>
              <a:t>Global distribution of investment in human water security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684213" y="1219200"/>
            <a:ext cx="8064500" cy="3168650"/>
          </a:xfrm>
        </p:spPr>
        <p:txBody>
          <a:bodyPr/>
          <a:lstStyle/>
          <a:p>
            <a:pPr>
              <a:buFontTx/>
              <a:buNone/>
            </a:pPr>
            <a:r>
              <a:rPr lang="de-DE" b="1" dirty="0" smtClean="0"/>
              <a:t>       </a:t>
            </a:r>
            <a:r>
              <a:rPr lang="de-DE" sz="2400" b="1" dirty="0" smtClean="0"/>
              <a:t>Water security: „money (and technology) can buy“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911701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39010" y="1752600"/>
            <a:ext cx="2800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(after C. </a:t>
            </a:r>
            <a:r>
              <a:rPr lang="en-US" sz="2400" dirty="0" err="1" smtClean="0"/>
              <a:t>Vorosmarty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867400"/>
            <a:ext cx="81534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Models using socio-economic data tend to be  limited by the resolution of that data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3850" y="2114550"/>
            <a:ext cx="9586913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1633</Words>
  <Application>Microsoft Office PowerPoint</Application>
  <PresentationFormat>On-screen Show (4:3)</PresentationFormat>
  <Paragraphs>174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For MDG “improve access to clean water”: What is measured and what not?</vt:lpstr>
      <vt:lpstr>Slide 6</vt:lpstr>
      <vt:lpstr>Slide 7</vt:lpstr>
      <vt:lpstr>Slide 8</vt:lpstr>
      <vt:lpstr>Global distribution of investment in human water security</vt:lpstr>
      <vt:lpstr>Slide 10</vt:lpstr>
      <vt:lpstr>Slide 11</vt:lpstr>
      <vt:lpstr>Slide 12</vt:lpstr>
      <vt:lpstr>Example of an update on the Access to Water MDG.  Recently it has been announced that this goal has been achieved.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</cp:lastModifiedBy>
  <cp:revision>27</cp:revision>
  <dcterms:created xsi:type="dcterms:W3CDTF">2012-08-26T20:40:49Z</dcterms:created>
  <dcterms:modified xsi:type="dcterms:W3CDTF">2012-08-28T10:41:51Z</dcterms:modified>
</cp:coreProperties>
</file>